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0" r:id="rId3"/>
    <p:sldId id="257" r:id="rId4"/>
    <p:sldId id="271" r:id="rId5"/>
    <p:sldId id="267" r:id="rId6"/>
    <p:sldId id="272" r:id="rId7"/>
    <p:sldId id="274" r:id="rId8"/>
    <p:sldId id="263" r:id="rId9"/>
    <p:sldId id="280" r:id="rId10"/>
    <p:sldId id="273" r:id="rId11"/>
    <p:sldId id="277" r:id="rId12"/>
    <p:sldId id="278" r:id="rId13"/>
    <p:sldId id="279" r:id="rId14"/>
    <p:sldId id="281" r:id="rId15"/>
    <p:sldId id="282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2"/>
    <p:restoredTop sz="83656" autoAdjust="0"/>
  </p:normalViewPr>
  <p:slideViewPr>
    <p:cSldViewPr snapToGrid="0" snapToObjects="1">
      <p:cViewPr>
        <p:scale>
          <a:sx n="66" d="100"/>
          <a:sy n="66" d="100"/>
        </p:scale>
        <p:origin x="264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979218719530372"/>
          <c:y val="0.20755984833708466"/>
          <c:w val="0.41486169495057862"/>
          <c:h val="0.59471024498679559"/>
        </c:manualLayout>
      </c:layout>
      <c:radarChart>
        <c:radarStyle val="marker"/>
        <c:varyColors val="0"/>
        <c:ser>
          <c:idx val="4"/>
          <c:order val="0"/>
          <c:tx>
            <c:strRef>
              <c:f>Sheet1!$F$1</c:f>
              <c:strCache>
                <c:ptCount val="1"/>
                <c:pt idx="0">
                  <c:v>Pocket organ 口袋琴</c:v>
                </c:pt>
              </c:strCache>
            </c:strRef>
          </c:tx>
          <c:spPr>
            <a:ln w="762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noFill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B4-4E5E-8824-C0783335A2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026672"/>
        <c:axId val="371027328"/>
      </c:radarChart>
      <c:catAx>
        <c:axId val="37102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1027328"/>
        <c:crosses val="autoZero"/>
        <c:auto val="1"/>
        <c:lblAlgn val="ctr"/>
        <c:lblOffset val="100"/>
        <c:noMultiLvlLbl val="0"/>
      </c:catAx>
      <c:valAx>
        <c:axId val="3710273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10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66714100027760836"/>
          <c:w val="0.2596285930592942"/>
          <c:h val="0.242400342211640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979218719530372"/>
          <c:y val="0.20755984833708466"/>
          <c:w val="0.41486169495057862"/>
          <c:h val="0.59471024498679559"/>
        </c:manualLayout>
      </c:layout>
      <c:radarChart>
        <c:radarStyle val="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Guitar 吉他</c:v>
                </c:pt>
              </c:strCache>
            </c:strRef>
          </c:tx>
          <c:spPr>
            <a:ln w="57150" cap="rnd">
              <a:solidFill>
                <a:schemeClr val="bg1">
                  <a:lumMod val="50000"/>
                </a:schemeClr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BC-4534-AF76-77C6F8620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026672"/>
        <c:axId val="371027328"/>
      </c:radarChart>
      <c:catAx>
        <c:axId val="37102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1027328"/>
        <c:crosses val="autoZero"/>
        <c:auto val="1"/>
        <c:lblAlgn val="ctr"/>
        <c:lblOffset val="100"/>
        <c:noMultiLvlLbl val="0"/>
      </c:catAx>
      <c:valAx>
        <c:axId val="3710273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10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61963023908374792"/>
          <c:w val="0.27905716273951292"/>
          <c:h val="0.29154940551563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979218719530372"/>
          <c:y val="0.20755984833708466"/>
          <c:w val="0.41486169495057862"/>
          <c:h val="0.59471024498679559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Piano 钢琴</c:v>
                </c:pt>
              </c:strCache>
            </c:strRef>
          </c:tx>
          <c:spPr>
            <a:ln w="5715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5"/>
                </a:solidFill>
                <a:prstDash val="sysDash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BC-4534-AF76-77C6F86202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Guitar 吉他</c:v>
                </c:pt>
              </c:strCache>
            </c:strRef>
          </c:tx>
          <c:spPr>
            <a:ln w="57150" cap="rnd">
              <a:solidFill>
                <a:schemeClr val="bg1">
                  <a:lumMod val="50000"/>
                </a:schemeClr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BC-4534-AF76-77C6F86202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Violin 小提琴</c:v>
                </c:pt>
              </c:strCache>
            </c:strRef>
          </c:tx>
          <c:spPr>
            <a:ln w="5715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7150">
                <a:solidFill>
                  <a:schemeClr val="accent3"/>
                </a:solidFill>
                <a:prstDash val="sysDash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BC-4534-AF76-77C6F86202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Harmonica 口风琴</c:v>
                </c:pt>
              </c:strCache>
            </c:strRef>
          </c:tx>
          <c:spPr>
            <a:ln w="571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4"/>
                </a:solidFill>
                <a:prstDash val="sysDash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5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BC-4534-AF76-77C6F86202F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Pocket organ 口袋琴</c:v>
                </c:pt>
              </c:strCache>
            </c:strRef>
          </c:tx>
          <c:spPr>
            <a:ln w="762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0000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Portability
移动性</c:v>
                </c:pt>
                <c:pt idx="1">
                  <c:v>Sing along
可以伴奏</c:v>
                </c:pt>
                <c:pt idx="2">
                  <c:v>Ease of learning
易上手</c:v>
                </c:pt>
                <c:pt idx="3">
                  <c:v>Range
范围</c:v>
                </c:pt>
                <c:pt idx="4">
                  <c:v>Expressivity
表现力</c:v>
                </c:pt>
                <c:pt idx="5">
                  <c:v>Price
价格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BC-4534-AF76-77C6F8620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026672"/>
        <c:axId val="371027328"/>
      </c:radarChart>
      <c:catAx>
        <c:axId val="37102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1027328"/>
        <c:crosses val="autoZero"/>
        <c:auto val="1"/>
        <c:lblAlgn val="ctr"/>
        <c:lblOffset val="100"/>
        <c:noMultiLvlLbl val="0"/>
      </c:catAx>
      <c:valAx>
        <c:axId val="3710273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10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1963023908374792"/>
          <c:w val="0.27905716273951292"/>
          <c:h val="0.29154940551563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51E06-7B00-4EC7-B8A4-2270A448736E}" type="doc">
      <dgm:prSet loTypeId="urn:microsoft.com/office/officeart/2005/8/layout/hProcess11" loCatId="process" qsTypeId="urn:microsoft.com/office/officeart/2005/8/quickstyle/simple1" qsCatId="simple" csTypeId="urn:microsoft.com/office/officeart/2005/8/colors/accent0_1" csCatId="mainScheme" phldr="1"/>
      <dgm:spPr/>
    </dgm:pt>
    <dgm:pt modelId="{5631A4B0-FE29-49E1-AE52-D2BB43F17500}">
      <dgm:prSet phldrT="[Text]"/>
      <dgm:spPr/>
      <dgm:t>
        <a:bodyPr anchor="ctr"/>
        <a:lstStyle/>
        <a:p>
          <a:r>
            <a:rPr lang="en-US" altLang="zh-CN" dirty="0"/>
            <a:t>2018</a:t>
          </a:r>
          <a:endParaRPr lang="zh-CN" altLang="en-US" dirty="0"/>
        </a:p>
      </dgm:t>
    </dgm:pt>
    <dgm:pt modelId="{2B6E535A-72FD-4636-9B3A-C2606E4A01C3}" type="parTrans" cxnId="{20B64FC5-3E27-4E1C-805F-6ED40D5ECC70}">
      <dgm:prSet/>
      <dgm:spPr/>
      <dgm:t>
        <a:bodyPr/>
        <a:lstStyle/>
        <a:p>
          <a:endParaRPr lang="zh-CN" altLang="en-US"/>
        </a:p>
      </dgm:t>
    </dgm:pt>
    <dgm:pt modelId="{088AAA05-6AF3-4E67-86CB-3A0DB84975C1}" type="sibTrans" cxnId="{20B64FC5-3E27-4E1C-805F-6ED40D5ECC70}">
      <dgm:prSet/>
      <dgm:spPr/>
      <dgm:t>
        <a:bodyPr/>
        <a:lstStyle/>
        <a:p>
          <a:endParaRPr lang="zh-CN" altLang="en-US"/>
        </a:p>
      </dgm:t>
    </dgm:pt>
    <dgm:pt modelId="{3E2CDCFC-1A6F-482D-ABEB-E5967B7AA7ED}">
      <dgm:prSet phldrT="[Text]"/>
      <dgm:spPr/>
      <dgm:t>
        <a:bodyPr anchor="ctr"/>
        <a:lstStyle/>
        <a:p>
          <a:r>
            <a:rPr lang="en-US" altLang="zh-CN" dirty="0"/>
            <a:t>2019</a:t>
          </a:r>
          <a:endParaRPr lang="zh-CN" altLang="en-US" dirty="0"/>
        </a:p>
      </dgm:t>
    </dgm:pt>
    <dgm:pt modelId="{5D6CED43-E681-40C4-960E-1A1AE481D4BE}" type="parTrans" cxnId="{F817E098-A347-4FF1-AB54-88AE58788F1A}">
      <dgm:prSet/>
      <dgm:spPr/>
      <dgm:t>
        <a:bodyPr/>
        <a:lstStyle/>
        <a:p>
          <a:endParaRPr lang="zh-CN" altLang="en-US"/>
        </a:p>
      </dgm:t>
    </dgm:pt>
    <dgm:pt modelId="{50977BE5-480C-460D-9B6E-99A3C16B28A2}" type="sibTrans" cxnId="{F817E098-A347-4FF1-AB54-88AE58788F1A}">
      <dgm:prSet/>
      <dgm:spPr/>
      <dgm:t>
        <a:bodyPr/>
        <a:lstStyle/>
        <a:p>
          <a:endParaRPr lang="zh-CN" altLang="en-US"/>
        </a:p>
      </dgm:t>
    </dgm:pt>
    <dgm:pt modelId="{5A447457-A641-44A6-8CBD-B71D71552F03}">
      <dgm:prSet phldrT="[Text]"/>
      <dgm:spPr/>
      <dgm:t>
        <a:bodyPr anchor="ctr"/>
        <a:lstStyle/>
        <a:p>
          <a:r>
            <a:rPr lang="en-US" altLang="zh-CN" dirty="0"/>
            <a:t>2020</a:t>
          </a:r>
          <a:endParaRPr lang="zh-CN" altLang="en-US" dirty="0"/>
        </a:p>
      </dgm:t>
    </dgm:pt>
    <dgm:pt modelId="{F8F1EA6C-1978-468C-96A4-07DE7CC09F86}" type="parTrans" cxnId="{25C4BB12-41B0-4DEF-9378-BD7AA64492D5}">
      <dgm:prSet/>
      <dgm:spPr/>
      <dgm:t>
        <a:bodyPr/>
        <a:lstStyle/>
        <a:p>
          <a:endParaRPr lang="zh-CN" altLang="en-US"/>
        </a:p>
      </dgm:t>
    </dgm:pt>
    <dgm:pt modelId="{673862F3-A7D5-49F3-95D2-BDA3AA677EA7}" type="sibTrans" cxnId="{25C4BB12-41B0-4DEF-9378-BD7AA64492D5}">
      <dgm:prSet/>
      <dgm:spPr/>
      <dgm:t>
        <a:bodyPr/>
        <a:lstStyle/>
        <a:p>
          <a:endParaRPr lang="zh-CN" altLang="en-US"/>
        </a:p>
      </dgm:t>
    </dgm:pt>
    <dgm:pt modelId="{7F7B5587-7502-4005-9200-7244F96643CB}">
      <dgm:prSet phldrT="[Text]"/>
      <dgm:spPr/>
      <dgm:t>
        <a:bodyPr anchor="ctr"/>
        <a:lstStyle/>
        <a:p>
          <a:r>
            <a:rPr lang="en-US" altLang="zh-CN" dirty="0"/>
            <a:t>2021</a:t>
          </a:r>
          <a:endParaRPr lang="zh-CN" altLang="en-US" dirty="0"/>
        </a:p>
      </dgm:t>
    </dgm:pt>
    <dgm:pt modelId="{48F6C124-498A-4B4F-81FC-093991BCEAD0}" type="parTrans" cxnId="{9E4E70D7-FB3A-4FCD-B923-AB7D961E68A0}">
      <dgm:prSet/>
      <dgm:spPr/>
      <dgm:t>
        <a:bodyPr/>
        <a:lstStyle/>
        <a:p>
          <a:endParaRPr lang="zh-CN" altLang="en-US"/>
        </a:p>
      </dgm:t>
    </dgm:pt>
    <dgm:pt modelId="{2BE2AD45-BD87-4993-B187-FA0FED0F9FC7}" type="sibTrans" cxnId="{9E4E70D7-FB3A-4FCD-B923-AB7D961E68A0}">
      <dgm:prSet/>
      <dgm:spPr/>
      <dgm:t>
        <a:bodyPr/>
        <a:lstStyle/>
        <a:p>
          <a:endParaRPr lang="zh-CN" altLang="en-US"/>
        </a:p>
      </dgm:t>
    </dgm:pt>
    <dgm:pt modelId="{6120B26D-CACD-4E5B-B8AE-760AC9CBAC07}" type="pres">
      <dgm:prSet presAssocID="{3E351E06-7B00-4EC7-B8A4-2270A448736E}" presName="Name0" presStyleCnt="0">
        <dgm:presLayoutVars>
          <dgm:dir/>
          <dgm:resizeHandles val="exact"/>
        </dgm:presLayoutVars>
      </dgm:prSet>
      <dgm:spPr/>
    </dgm:pt>
    <dgm:pt modelId="{49ED5159-6A8D-4461-A4B8-870832E2E529}" type="pres">
      <dgm:prSet presAssocID="{3E351E06-7B00-4EC7-B8A4-2270A448736E}" presName="arrow" presStyleLbl="bgShp" presStyleIdx="0" presStyleCnt="1"/>
      <dgm:spPr/>
    </dgm:pt>
    <dgm:pt modelId="{3B6557BE-E9CE-47C0-9732-BCEB2CF83D98}" type="pres">
      <dgm:prSet presAssocID="{3E351E06-7B00-4EC7-B8A4-2270A448736E}" presName="points" presStyleCnt="0"/>
      <dgm:spPr/>
    </dgm:pt>
    <dgm:pt modelId="{2261A137-E305-4B9E-9C92-AD769B479041}" type="pres">
      <dgm:prSet presAssocID="{5631A4B0-FE29-49E1-AE52-D2BB43F17500}" presName="compositeA" presStyleCnt="0"/>
      <dgm:spPr/>
    </dgm:pt>
    <dgm:pt modelId="{B2084255-E175-42ED-8EDE-D479BABA0671}" type="pres">
      <dgm:prSet presAssocID="{5631A4B0-FE29-49E1-AE52-D2BB43F17500}" presName="textA" presStyleLbl="revTx" presStyleIdx="0" presStyleCnt="4">
        <dgm:presLayoutVars>
          <dgm:bulletEnabled val="1"/>
        </dgm:presLayoutVars>
      </dgm:prSet>
      <dgm:spPr/>
    </dgm:pt>
    <dgm:pt modelId="{19A3B4E9-C004-476E-AE66-D161CA7EEFCA}" type="pres">
      <dgm:prSet presAssocID="{5631A4B0-FE29-49E1-AE52-D2BB43F17500}" presName="circleA" presStyleLbl="node1" presStyleIdx="0" presStyleCnt="4"/>
      <dgm:spPr/>
    </dgm:pt>
    <dgm:pt modelId="{05B91121-1D05-4686-BB92-49BD026AD88F}" type="pres">
      <dgm:prSet presAssocID="{5631A4B0-FE29-49E1-AE52-D2BB43F17500}" presName="spaceA" presStyleCnt="0"/>
      <dgm:spPr/>
    </dgm:pt>
    <dgm:pt modelId="{4AD55887-69AC-4C12-9FCF-067DC7D7D53A}" type="pres">
      <dgm:prSet presAssocID="{088AAA05-6AF3-4E67-86CB-3A0DB84975C1}" presName="space" presStyleCnt="0"/>
      <dgm:spPr/>
    </dgm:pt>
    <dgm:pt modelId="{B006CDC5-F55D-4A66-A775-3C53041F5FDB}" type="pres">
      <dgm:prSet presAssocID="{3E2CDCFC-1A6F-482D-ABEB-E5967B7AA7ED}" presName="compositeB" presStyleCnt="0"/>
      <dgm:spPr/>
    </dgm:pt>
    <dgm:pt modelId="{38435615-25C7-4993-9C19-54EDC5A7C383}" type="pres">
      <dgm:prSet presAssocID="{3E2CDCFC-1A6F-482D-ABEB-E5967B7AA7ED}" presName="textB" presStyleLbl="revTx" presStyleIdx="1" presStyleCnt="4" custLinFactY="-50000" custLinFactNeighborX="1648" custLinFactNeighborY="-100000">
        <dgm:presLayoutVars>
          <dgm:bulletEnabled val="1"/>
        </dgm:presLayoutVars>
      </dgm:prSet>
      <dgm:spPr/>
    </dgm:pt>
    <dgm:pt modelId="{4F63E0C1-90D0-4A45-940D-04FD1D138C49}" type="pres">
      <dgm:prSet presAssocID="{3E2CDCFC-1A6F-482D-ABEB-E5967B7AA7ED}" presName="circleB" presStyleLbl="node1" presStyleIdx="1" presStyleCnt="4"/>
      <dgm:spPr/>
    </dgm:pt>
    <dgm:pt modelId="{30219CB2-1C60-4929-B921-85A039DD6193}" type="pres">
      <dgm:prSet presAssocID="{3E2CDCFC-1A6F-482D-ABEB-E5967B7AA7ED}" presName="spaceB" presStyleCnt="0"/>
      <dgm:spPr/>
    </dgm:pt>
    <dgm:pt modelId="{FB5E8716-342C-4D73-960C-085F0F5E68D2}" type="pres">
      <dgm:prSet presAssocID="{50977BE5-480C-460D-9B6E-99A3C16B28A2}" presName="space" presStyleCnt="0"/>
      <dgm:spPr/>
    </dgm:pt>
    <dgm:pt modelId="{3392E73A-69DA-4C75-86A6-053B77A0B470}" type="pres">
      <dgm:prSet presAssocID="{5A447457-A641-44A6-8CBD-B71D71552F03}" presName="compositeA" presStyleCnt="0"/>
      <dgm:spPr/>
    </dgm:pt>
    <dgm:pt modelId="{FE42036B-BEBD-4888-9CBB-DF5ECC1D574C}" type="pres">
      <dgm:prSet presAssocID="{5A447457-A641-44A6-8CBD-B71D71552F03}" presName="textA" presStyleLbl="revTx" presStyleIdx="2" presStyleCnt="4">
        <dgm:presLayoutVars>
          <dgm:bulletEnabled val="1"/>
        </dgm:presLayoutVars>
      </dgm:prSet>
      <dgm:spPr/>
    </dgm:pt>
    <dgm:pt modelId="{DEBBD85D-3E75-4053-AA6A-3C3EBE7B5666}" type="pres">
      <dgm:prSet presAssocID="{5A447457-A641-44A6-8CBD-B71D71552F03}" presName="circleA" presStyleLbl="node1" presStyleIdx="2" presStyleCnt="4"/>
      <dgm:spPr/>
    </dgm:pt>
    <dgm:pt modelId="{EBE1608E-9461-40DE-8CD3-AC92BCD56AE2}" type="pres">
      <dgm:prSet presAssocID="{5A447457-A641-44A6-8CBD-B71D71552F03}" presName="spaceA" presStyleCnt="0"/>
      <dgm:spPr/>
    </dgm:pt>
    <dgm:pt modelId="{5E16D468-F36E-4539-BE48-545E7C613869}" type="pres">
      <dgm:prSet presAssocID="{673862F3-A7D5-49F3-95D2-BDA3AA677EA7}" presName="space" presStyleCnt="0"/>
      <dgm:spPr/>
    </dgm:pt>
    <dgm:pt modelId="{354DBFA0-1B52-4C04-9069-71455C3FA133}" type="pres">
      <dgm:prSet presAssocID="{7F7B5587-7502-4005-9200-7244F96643CB}" presName="compositeB" presStyleCnt="0"/>
      <dgm:spPr/>
    </dgm:pt>
    <dgm:pt modelId="{C42D3CAD-74D4-46E7-88AE-DA15EDFFB2E6}" type="pres">
      <dgm:prSet presAssocID="{7F7B5587-7502-4005-9200-7244F96643CB}" presName="textB" presStyleLbl="revTx" presStyleIdx="3" presStyleCnt="4" custLinFactY="-50000" custLinFactNeighborX="-3089" custLinFactNeighborY="-100000">
        <dgm:presLayoutVars>
          <dgm:bulletEnabled val="1"/>
        </dgm:presLayoutVars>
      </dgm:prSet>
      <dgm:spPr/>
    </dgm:pt>
    <dgm:pt modelId="{500570DB-60B8-491E-AFCF-5C5C4687EC4A}" type="pres">
      <dgm:prSet presAssocID="{7F7B5587-7502-4005-9200-7244F96643CB}" presName="circleB" presStyleLbl="node1" presStyleIdx="3" presStyleCnt="4"/>
      <dgm:spPr/>
    </dgm:pt>
    <dgm:pt modelId="{B7EC05AE-5DC5-425B-BCFC-2D7A100547B5}" type="pres">
      <dgm:prSet presAssocID="{7F7B5587-7502-4005-9200-7244F96643CB}" presName="spaceB" presStyleCnt="0"/>
      <dgm:spPr/>
    </dgm:pt>
  </dgm:ptLst>
  <dgm:cxnLst>
    <dgm:cxn modelId="{25C4BB12-41B0-4DEF-9378-BD7AA64492D5}" srcId="{3E351E06-7B00-4EC7-B8A4-2270A448736E}" destId="{5A447457-A641-44A6-8CBD-B71D71552F03}" srcOrd="2" destOrd="0" parTransId="{F8F1EA6C-1978-468C-96A4-07DE7CC09F86}" sibTransId="{673862F3-A7D5-49F3-95D2-BDA3AA677EA7}"/>
    <dgm:cxn modelId="{FD039737-9F2C-4C02-8975-0F66A4E740E5}" type="presOf" srcId="{5631A4B0-FE29-49E1-AE52-D2BB43F17500}" destId="{B2084255-E175-42ED-8EDE-D479BABA0671}" srcOrd="0" destOrd="0" presId="urn:microsoft.com/office/officeart/2005/8/layout/hProcess11"/>
    <dgm:cxn modelId="{4444D045-2287-476E-A6E5-82CEF94414EC}" type="presOf" srcId="{5A447457-A641-44A6-8CBD-B71D71552F03}" destId="{FE42036B-BEBD-4888-9CBB-DF5ECC1D574C}" srcOrd="0" destOrd="0" presId="urn:microsoft.com/office/officeart/2005/8/layout/hProcess11"/>
    <dgm:cxn modelId="{F817E098-A347-4FF1-AB54-88AE58788F1A}" srcId="{3E351E06-7B00-4EC7-B8A4-2270A448736E}" destId="{3E2CDCFC-1A6F-482D-ABEB-E5967B7AA7ED}" srcOrd="1" destOrd="0" parTransId="{5D6CED43-E681-40C4-960E-1A1AE481D4BE}" sibTransId="{50977BE5-480C-460D-9B6E-99A3C16B28A2}"/>
    <dgm:cxn modelId="{4DBB83A6-184F-42D0-8A42-45D8A881E146}" type="presOf" srcId="{3E2CDCFC-1A6F-482D-ABEB-E5967B7AA7ED}" destId="{38435615-25C7-4993-9C19-54EDC5A7C383}" srcOrd="0" destOrd="0" presId="urn:microsoft.com/office/officeart/2005/8/layout/hProcess11"/>
    <dgm:cxn modelId="{79D2EAAB-6608-4CB7-B229-CBCD4B51BEA2}" type="presOf" srcId="{3E351E06-7B00-4EC7-B8A4-2270A448736E}" destId="{6120B26D-CACD-4E5B-B8AE-760AC9CBAC07}" srcOrd="0" destOrd="0" presId="urn:microsoft.com/office/officeart/2005/8/layout/hProcess11"/>
    <dgm:cxn modelId="{478EB3B2-3BD8-4312-94C1-5A0A56FED600}" type="presOf" srcId="{7F7B5587-7502-4005-9200-7244F96643CB}" destId="{C42D3CAD-74D4-46E7-88AE-DA15EDFFB2E6}" srcOrd="0" destOrd="0" presId="urn:microsoft.com/office/officeart/2005/8/layout/hProcess11"/>
    <dgm:cxn modelId="{20B64FC5-3E27-4E1C-805F-6ED40D5ECC70}" srcId="{3E351E06-7B00-4EC7-B8A4-2270A448736E}" destId="{5631A4B0-FE29-49E1-AE52-D2BB43F17500}" srcOrd="0" destOrd="0" parTransId="{2B6E535A-72FD-4636-9B3A-C2606E4A01C3}" sibTransId="{088AAA05-6AF3-4E67-86CB-3A0DB84975C1}"/>
    <dgm:cxn modelId="{9E4E70D7-FB3A-4FCD-B923-AB7D961E68A0}" srcId="{3E351E06-7B00-4EC7-B8A4-2270A448736E}" destId="{7F7B5587-7502-4005-9200-7244F96643CB}" srcOrd="3" destOrd="0" parTransId="{48F6C124-498A-4B4F-81FC-093991BCEAD0}" sibTransId="{2BE2AD45-BD87-4993-B187-FA0FED0F9FC7}"/>
    <dgm:cxn modelId="{8009F3F1-450C-4390-A1B1-079FEABC91D4}" type="presParOf" srcId="{6120B26D-CACD-4E5B-B8AE-760AC9CBAC07}" destId="{49ED5159-6A8D-4461-A4B8-870832E2E529}" srcOrd="0" destOrd="0" presId="urn:microsoft.com/office/officeart/2005/8/layout/hProcess11"/>
    <dgm:cxn modelId="{237696D1-9CCA-41DC-BCA5-B52A7254D11C}" type="presParOf" srcId="{6120B26D-CACD-4E5B-B8AE-760AC9CBAC07}" destId="{3B6557BE-E9CE-47C0-9732-BCEB2CF83D98}" srcOrd="1" destOrd="0" presId="urn:microsoft.com/office/officeart/2005/8/layout/hProcess11"/>
    <dgm:cxn modelId="{B1F8EEDF-A271-4625-853D-380193C6EFFF}" type="presParOf" srcId="{3B6557BE-E9CE-47C0-9732-BCEB2CF83D98}" destId="{2261A137-E305-4B9E-9C92-AD769B479041}" srcOrd="0" destOrd="0" presId="urn:microsoft.com/office/officeart/2005/8/layout/hProcess11"/>
    <dgm:cxn modelId="{60D3B5A4-D2AE-4ACC-A68D-A809ABB0D5ED}" type="presParOf" srcId="{2261A137-E305-4B9E-9C92-AD769B479041}" destId="{B2084255-E175-42ED-8EDE-D479BABA0671}" srcOrd="0" destOrd="0" presId="urn:microsoft.com/office/officeart/2005/8/layout/hProcess11"/>
    <dgm:cxn modelId="{FFFEB098-1EE2-4CEA-A802-A543393678C0}" type="presParOf" srcId="{2261A137-E305-4B9E-9C92-AD769B479041}" destId="{19A3B4E9-C004-476E-AE66-D161CA7EEFCA}" srcOrd="1" destOrd="0" presId="urn:microsoft.com/office/officeart/2005/8/layout/hProcess11"/>
    <dgm:cxn modelId="{D0C6CB1C-B599-4C39-8D64-E79C900DDB23}" type="presParOf" srcId="{2261A137-E305-4B9E-9C92-AD769B479041}" destId="{05B91121-1D05-4686-BB92-49BD026AD88F}" srcOrd="2" destOrd="0" presId="urn:microsoft.com/office/officeart/2005/8/layout/hProcess11"/>
    <dgm:cxn modelId="{659BF47E-FFC9-4735-9C5F-A2C8D477C920}" type="presParOf" srcId="{3B6557BE-E9CE-47C0-9732-BCEB2CF83D98}" destId="{4AD55887-69AC-4C12-9FCF-067DC7D7D53A}" srcOrd="1" destOrd="0" presId="urn:microsoft.com/office/officeart/2005/8/layout/hProcess11"/>
    <dgm:cxn modelId="{56472C0B-9C25-48A6-A6AC-184D6A06C846}" type="presParOf" srcId="{3B6557BE-E9CE-47C0-9732-BCEB2CF83D98}" destId="{B006CDC5-F55D-4A66-A775-3C53041F5FDB}" srcOrd="2" destOrd="0" presId="urn:microsoft.com/office/officeart/2005/8/layout/hProcess11"/>
    <dgm:cxn modelId="{83BA3B4E-A0EA-4ACC-854B-A30597EF0633}" type="presParOf" srcId="{B006CDC5-F55D-4A66-A775-3C53041F5FDB}" destId="{38435615-25C7-4993-9C19-54EDC5A7C383}" srcOrd="0" destOrd="0" presId="urn:microsoft.com/office/officeart/2005/8/layout/hProcess11"/>
    <dgm:cxn modelId="{36A8CAB3-98B2-492F-B628-7C0E363F1246}" type="presParOf" srcId="{B006CDC5-F55D-4A66-A775-3C53041F5FDB}" destId="{4F63E0C1-90D0-4A45-940D-04FD1D138C49}" srcOrd="1" destOrd="0" presId="urn:microsoft.com/office/officeart/2005/8/layout/hProcess11"/>
    <dgm:cxn modelId="{FB938255-B950-4D14-9342-88A58F1F01B7}" type="presParOf" srcId="{B006CDC5-F55D-4A66-A775-3C53041F5FDB}" destId="{30219CB2-1C60-4929-B921-85A039DD6193}" srcOrd="2" destOrd="0" presId="urn:microsoft.com/office/officeart/2005/8/layout/hProcess11"/>
    <dgm:cxn modelId="{BC16DE9D-956B-4146-9BCD-1275DCAC63DE}" type="presParOf" srcId="{3B6557BE-E9CE-47C0-9732-BCEB2CF83D98}" destId="{FB5E8716-342C-4D73-960C-085F0F5E68D2}" srcOrd="3" destOrd="0" presId="urn:microsoft.com/office/officeart/2005/8/layout/hProcess11"/>
    <dgm:cxn modelId="{DC98B8DA-2080-4A45-A79A-C01F285DDE96}" type="presParOf" srcId="{3B6557BE-E9CE-47C0-9732-BCEB2CF83D98}" destId="{3392E73A-69DA-4C75-86A6-053B77A0B470}" srcOrd="4" destOrd="0" presId="urn:microsoft.com/office/officeart/2005/8/layout/hProcess11"/>
    <dgm:cxn modelId="{129298C8-D137-4F94-882D-FEF575B04C01}" type="presParOf" srcId="{3392E73A-69DA-4C75-86A6-053B77A0B470}" destId="{FE42036B-BEBD-4888-9CBB-DF5ECC1D574C}" srcOrd="0" destOrd="0" presId="urn:microsoft.com/office/officeart/2005/8/layout/hProcess11"/>
    <dgm:cxn modelId="{82E76D93-46DF-428B-9509-929736213AD4}" type="presParOf" srcId="{3392E73A-69DA-4C75-86A6-053B77A0B470}" destId="{DEBBD85D-3E75-4053-AA6A-3C3EBE7B5666}" srcOrd="1" destOrd="0" presId="urn:microsoft.com/office/officeart/2005/8/layout/hProcess11"/>
    <dgm:cxn modelId="{EBFE4E32-2C23-4C45-A661-705E94CB9AA9}" type="presParOf" srcId="{3392E73A-69DA-4C75-86A6-053B77A0B470}" destId="{EBE1608E-9461-40DE-8CD3-AC92BCD56AE2}" srcOrd="2" destOrd="0" presId="urn:microsoft.com/office/officeart/2005/8/layout/hProcess11"/>
    <dgm:cxn modelId="{8B9DCD19-0830-4F5B-AFBA-FDE5F419179D}" type="presParOf" srcId="{3B6557BE-E9CE-47C0-9732-BCEB2CF83D98}" destId="{5E16D468-F36E-4539-BE48-545E7C613869}" srcOrd="5" destOrd="0" presId="urn:microsoft.com/office/officeart/2005/8/layout/hProcess11"/>
    <dgm:cxn modelId="{DE9E1F0E-1380-4C2B-8A04-337D05EF072A}" type="presParOf" srcId="{3B6557BE-E9CE-47C0-9732-BCEB2CF83D98}" destId="{354DBFA0-1B52-4C04-9069-71455C3FA133}" srcOrd="6" destOrd="0" presId="urn:microsoft.com/office/officeart/2005/8/layout/hProcess11"/>
    <dgm:cxn modelId="{856B101B-56C1-4DA2-B6EE-1E8A28F81185}" type="presParOf" srcId="{354DBFA0-1B52-4C04-9069-71455C3FA133}" destId="{C42D3CAD-74D4-46E7-88AE-DA15EDFFB2E6}" srcOrd="0" destOrd="0" presId="urn:microsoft.com/office/officeart/2005/8/layout/hProcess11"/>
    <dgm:cxn modelId="{37EBB4D0-6AE2-4402-8819-516D263E35BE}" type="presParOf" srcId="{354DBFA0-1B52-4C04-9069-71455C3FA133}" destId="{500570DB-60B8-491E-AFCF-5C5C4687EC4A}" srcOrd="1" destOrd="0" presId="urn:microsoft.com/office/officeart/2005/8/layout/hProcess11"/>
    <dgm:cxn modelId="{4B8B933A-C48E-49C7-B403-BA8AA78EAD45}" type="presParOf" srcId="{354DBFA0-1B52-4C04-9069-71455C3FA133}" destId="{B7EC05AE-5DC5-425B-BCFC-2D7A100547B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D5159-6A8D-4461-A4B8-870832E2E529}">
      <dsp:nvSpPr>
        <dsp:cNvPr id="0" name=""/>
        <dsp:cNvSpPr/>
      </dsp:nvSpPr>
      <dsp:spPr>
        <a:xfrm>
          <a:off x="0" y="532395"/>
          <a:ext cx="12772569" cy="709860"/>
        </a:xfrm>
        <a:prstGeom prst="notched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84255-E175-42ED-8EDE-D479BABA0671}">
      <dsp:nvSpPr>
        <dsp:cNvPr id="0" name=""/>
        <dsp:cNvSpPr/>
      </dsp:nvSpPr>
      <dsp:spPr>
        <a:xfrm>
          <a:off x="5753" y="0"/>
          <a:ext cx="2767182" cy="70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2018</a:t>
          </a:r>
          <a:endParaRPr lang="zh-CN" altLang="en-US" sz="2500" kern="1200" dirty="0"/>
        </a:p>
      </dsp:txBody>
      <dsp:txXfrm>
        <a:off x="5753" y="0"/>
        <a:ext cx="2767182" cy="709860"/>
      </dsp:txXfrm>
    </dsp:sp>
    <dsp:sp modelId="{19A3B4E9-C004-476E-AE66-D161CA7EEFCA}">
      <dsp:nvSpPr>
        <dsp:cNvPr id="0" name=""/>
        <dsp:cNvSpPr/>
      </dsp:nvSpPr>
      <dsp:spPr>
        <a:xfrm>
          <a:off x="1300611" y="798592"/>
          <a:ext cx="177465" cy="177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35615-25C7-4993-9C19-54EDC5A7C383}">
      <dsp:nvSpPr>
        <dsp:cNvPr id="0" name=""/>
        <dsp:cNvSpPr/>
      </dsp:nvSpPr>
      <dsp:spPr>
        <a:xfrm>
          <a:off x="2956897" y="0"/>
          <a:ext cx="2767182" cy="70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2019</a:t>
          </a:r>
          <a:endParaRPr lang="zh-CN" altLang="en-US" sz="2500" kern="1200" dirty="0"/>
        </a:p>
      </dsp:txBody>
      <dsp:txXfrm>
        <a:off x="2956897" y="0"/>
        <a:ext cx="2767182" cy="709860"/>
      </dsp:txXfrm>
    </dsp:sp>
    <dsp:sp modelId="{4F63E0C1-90D0-4A45-940D-04FD1D138C49}">
      <dsp:nvSpPr>
        <dsp:cNvPr id="0" name=""/>
        <dsp:cNvSpPr/>
      </dsp:nvSpPr>
      <dsp:spPr>
        <a:xfrm>
          <a:off x="4206153" y="798592"/>
          <a:ext cx="177465" cy="177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2036B-BEBD-4888-9CBB-DF5ECC1D574C}">
      <dsp:nvSpPr>
        <dsp:cNvPr id="0" name=""/>
        <dsp:cNvSpPr/>
      </dsp:nvSpPr>
      <dsp:spPr>
        <a:xfrm>
          <a:off x="5816836" y="0"/>
          <a:ext cx="2767182" cy="70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2020</a:t>
          </a:r>
          <a:endParaRPr lang="zh-CN" altLang="en-US" sz="2500" kern="1200" dirty="0"/>
        </a:p>
      </dsp:txBody>
      <dsp:txXfrm>
        <a:off x="5816836" y="0"/>
        <a:ext cx="2767182" cy="709860"/>
      </dsp:txXfrm>
    </dsp:sp>
    <dsp:sp modelId="{DEBBD85D-3E75-4053-AA6A-3C3EBE7B5666}">
      <dsp:nvSpPr>
        <dsp:cNvPr id="0" name=""/>
        <dsp:cNvSpPr/>
      </dsp:nvSpPr>
      <dsp:spPr>
        <a:xfrm>
          <a:off x="7111694" y="798592"/>
          <a:ext cx="177465" cy="177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D3CAD-74D4-46E7-88AE-DA15EDFFB2E6}">
      <dsp:nvSpPr>
        <dsp:cNvPr id="0" name=""/>
        <dsp:cNvSpPr/>
      </dsp:nvSpPr>
      <dsp:spPr>
        <a:xfrm>
          <a:off x="8636899" y="0"/>
          <a:ext cx="2767182" cy="70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2021</a:t>
          </a:r>
          <a:endParaRPr lang="zh-CN" altLang="en-US" sz="2500" kern="1200" dirty="0"/>
        </a:p>
      </dsp:txBody>
      <dsp:txXfrm>
        <a:off x="8636899" y="0"/>
        <a:ext cx="2767182" cy="709860"/>
      </dsp:txXfrm>
    </dsp:sp>
    <dsp:sp modelId="{500570DB-60B8-491E-AFCF-5C5C4687EC4A}">
      <dsp:nvSpPr>
        <dsp:cNvPr id="0" name=""/>
        <dsp:cNvSpPr/>
      </dsp:nvSpPr>
      <dsp:spPr>
        <a:xfrm>
          <a:off x="10017236" y="798592"/>
          <a:ext cx="177465" cy="1774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0.48441</cdr:x>
      <cdr:y>0.14653</cdr:y>
    </cdr:from>
    <cdr:to>
      <cdr:x>0.5843</cdr:x>
      <cdr:y>0.18982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34E9D25-9E14-4951-83E9-FC9BE86E93FD}"/>
            </a:ext>
          </a:extLst>
        </cdr:cNvPr>
        <cdr:cNvSpPr txBox="1"/>
      </cdr:nvSpPr>
      <cdr:spPr>
        <a:xfrm xmlns:a="http://schemas.openxmlformats.org/drawingml/2006/main">
          <a:off x="5383052" y="1135894"/>
          <a:ext cx="1110027" cy="33556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CN" altLang="en-US" sz="2000" dirty="0"/>
            <a:t>便携性</a:t>
          </a:r>
        </a:p>
      </cdr:txBody>
    </cdr:sp>
  </cdr:relSizeAnchor>
  <cdr:relSizeAnchor xmlns:cdr="http://schemas.openxmlformats.org/drawingml/2006/chartDrawing">
    <cdr:from>
      <cdr:x>0.48218</cdr:x>
      <cdr:y>0.85872</cdr:y>
    </cdr:from>
    <cdr:to>
      <cdr:x>0.58207</cdr:x>
      <cdr:y>0.90201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D27D8D73-6F62-4F2B-A5C0-0B56A46309DB}"/>
            </a:ext>
          </a:extLst>
        </cdr:cNvPr>
        <cdr:cNvSpPr txBox="1"/>
      </cdr:nvSpPr>
      <cdr:spPr>
        <a:xfrm xmlns:a="http://schemas.openxmlformats.org/drawingml/2006/main">
          <a:off x="5358242" y="6656760"/>
          <a:ext cx="1110027" cy="33558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zh-CN" altLang="en-US" sz="2000" dirty="0"/>
            <a:t>音域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0.48441</cdr:x>
      <cdr:y>0.14653</cdr:y>
    </cdr:from>
    <cdr:to>
      <cdr:x>0.5843</cdr:x>
      <cdr:y>0.18982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34E9D25-9E14-4951-83E9-FC9BE86E93FD}"/>
            </a:ext>
          </a:extLst>
        </cdr:cNvPr>
        <cdr:cNvSpPr txBox="1"/>
      </cdr:nvSpPr>
      <cdr:spPr>
        <a:xfrm xmlns:a="http://schemas.openxmlformats.org/drawingml/2006/main">
          <a:off x="5383052" y="1135894"/>
          <a:ext cx="1110027" cy="33556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CN" altLang="en-US" sz="2000" dirty="0"/>
            <a:t>便携性</a:t>
          </a:r>
        </a:p>
      </cdr:txBody>
    </cdr:sp>
  </cdr:relSizeAnchor>
  <cdr:relSizeAnchor xmlns:cdr="http://schemas.openxmlformats.org/drawingml/2006/chartDrawing">
    <cdr:from>
      <cdr:x>0.48218</cdr:x>
      <cdr:y>0.85872</cdr:y>
    </cdr:from>
    <cdr:to>
      <cdr:x>0.58207</cdr:x>
      <cdr:y>0.90201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D27D8D73-6F62-4F2B-A5C0-0B56A46309DB}"/>
            </a:ext>
          </a:extLst>
        </cdr:cNvPr>
        <cdr:cNvSpPr txBox="1"/>
      </cdr:nvSpPr>
      <cdr:spPr>
        <a:xfrm xmlns:a="http://schemas.openxmlformats.org/drawingml/2006/main">
          <a:off x="5358242" y="6656760"/>
          <a:ext cx="1110027" cy="33558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zh-CN" altLang="en-US" sz="2000" dirty="0"/>
            <a:t>音域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3:46:08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24575,'55'-3'0,"1"-2"0,-1-2 0,99-25 0,-1 0 0,-82 24 0,0 3 0,1 2 0,71 6 0,-24-1 0,966 0 0,-854 12 0,-39 0 0,-119-12 0,32 0 0,133 18 0,272 88 0,-337-66 0,146 26 0,1217 353 0,-519-79-1365,-961-321-5461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3:46:09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0 24575,'2'10'0,"0"0"0,1 0 0,0-1 0,1 1 0,0-1 0,1 0 0,0 0 0,11 14 0,9 20 0,-16-20 0,-1 1 0,-2 0 0,0 0 0,-2 0 0,-1 1 0,-2-1 0,0 1 0,-2 0 0,-5 31 0,6-53 0,-1 1 0,0-1 0,0 1 0,0-1 0,-1 1 0,1-1 0,-1 0 0,0 1 0,0-1 0,0 0 0,0 0 0,-1 0 0,0-1 0,1 1 0,-1 0 0,0-1 0,0 0 0,-1 1 0,1-1 0,-1 0 0,1-1 0,-1 1 0,1 0 0,-7 1 0,-8 2 0,0-1 0,0 0 0,-1-1 0,-22 1 0,-8 1 0,-24 9-682,-114 36-1,167-43-6143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3:47:2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1 24575,'-23'-1'0,"-1"2"0,-40 7 0,55-6 0,0 0 0,-1 1 0,1 0 0,0 1 0,0 0 0,1 1 0,-1 0 0,1 0 0,-11 9 0,-41 33 0,28-24 0,-39 39 0,69-60 0,-1 0 0,1 1 0,0 0 0,0-1 0,0 1 0,0 0 0,0 0 0,1 0 0,-1 0 0,1 0 0,0 0 0,0 0 0,0 0 0,0 1 0,1-1 0,-1 0 0,1 1 0,0-1 0,0 0 0,0 1 0,0-1 0,0 0 0,1 1 0,1 5 0,0-6 0,0 1 0,-1-1 0,2 1 0,-1-1 0,0 0 0,1 0 0,-1 0 0,1 0 0,0-1 0,0 1 0,0-1 0,0 1 0,1-1 0,-1 0 0,1 0 0,-1-1 0,1 1 0,-1-1 0,1 1 0,8 0 0,59 12 0,-41-9 0,0 2 0,0 0 0,0 2 0,36 16 0,23 11-1365,-72-28-5461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1T13:52:20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1773 24575,'13'-1'0,"-1"-1"0,1 0 0,-1-1 0,16-6 0,11-1 0,123-35 0,158-8 0,-79 15 0,-227 36 0,0-1 0,-1 0 0,1-1 0,-1 0 0,0-1 0,-1 0 0,1-1 0,-1-1 0,0 0 0,0-1 0,11-9 0,-14 10 0,0 1 0,1 0 0,0 1 0,0 0 0,0 0 0,1 1 0,16-4 0,82-12 0,-53 11 0,0 0 0,105-24 0,-142 27 0,-1 0 0,1-1 0,-1-1 0,0-1 0,-1-1 0,21-14 0,-28 17 0,1 1 0,-1 0 0,1 1 0,0 0 0,1 1 0,-1 0 0,24-4 0,90-7 0,-58 9 0,213-34 0,-262 36 0,0-1 0,1-1 0,-1 0 0,-1-1 0,22-12 0,-18 8 0,0 1 0,38-11 0,180-46 0,-210 58 0,42-20 0,-48 18 0,2 1 0,43-12 0,332-75 0,-378 90 0,0-1 0,0-1 0,0 0 0,19-13 0,-15 8 0,49-19 0,9 5 0,-3-3 0,139-74 0,-188 90 0,0 2 0,0 0 0,1 2 0,1 2 0,0 1 0,55-5 0,23-7 0,-26-4 0,-1-3 0,102-48 0,-92 35 0,122-35 0,-91 52 0,-96 19 0,1-1 0,-2-1 0,1-2 0,-1 0 0,44-21 0,-40 15 0,-1 1 0,2 2 0,0 1 0,50-8 0,-48 12 0,-1-3 0,1 0 0,-2-2 0,39-18 0,-46 17 0,2 1 0,-1 2 0,1 1 0,1 1 0,-1 1 0,1 2 0,0 1 0,0 1 0,34 3 0,-35-2 0,0-2 0,36-7 0,-32 4 0,48-2 0,243 8-1365,-299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ED459-E5E3-4F84-AF8B-3E86FA598238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D2617-0392-4A7A-BE2C-31F7AF60C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56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D2617-0392-4A7A-BE2C-31F7AF60CA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375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9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6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6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311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94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45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81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06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1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5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0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2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4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7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0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8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jp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8.jp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7.jpg"/><Relationship Id="rId4" Type="http://schemas.openxmlformats.org/officeDocument/2006/relationships/diagramData" Target="../diagrams/data1.xml"/><Relationship Id="rId9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customXml" Target="../ink/ink3.xml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331" y="1803405"/>
            <a:ext cx="11468669" cy="1825096"/>
          </a:xfrm>
        </p:spPr>
        <p:txBody>
          <a:bodyPr/>
          <a:lstStyle/>
          <a:p>
            <a:pPr algn="ctr"/>
            <a:r>
              <a:rPr lang="en-US" altLang="zh-CN" sz="3200" dirty="0"/>
              <a:t>  Designing a </a:t>
            </a:r>
            <a:r>
              <a:rPr lang="en-US" altLang="zh-CN" b="1" dirty="0"/>
              <a:t>POCKET ORGAN</a:t>
            </a:r>
            <a:br>
              <a:rPr lang="en-US" altLang="zh-CN" b="1" dirty="0"/>
            </a:br>
            <a:r>
              <a:rPr lang="zh-CN" altLang="en-US" sz="4000" dirty="0"/>
              <a:t>设计一款</a:t>
            </a:r>
            <a:r>
              <a:rPr lang="zh-CN" altLang="en-US" b="1" dirty="0"/>
              <a:t>口袋乐器</a:t>
            </a:r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 mobile, chord-based, easy-to-learn instrument.</a:t>
            </a:r>
          </a:p>
          <a:p>
            <a:r>
              <a:rPr lang="zh-CN" altLang="en-US" dirty="0"/>
              <a:t>已和弦为主，易上手的随身乐器。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975101"/>
            <a:ext cx="9448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/>
              <a:t>Thomas TEMPÉ </a:t>
            </a:r>
            <a:r>
              <a:rPr lang="zh-CN" altLang="en-US" dirty="0"/>
              <a:t>唐沛</a:t>
            </a:r>
            <a:endParaRPr lang="en-US" altLang="zh-CN" dirty="0"/>
          </a:p>
          <a:p>
            <a:pPr algn="r"/>
            <a:r>
              <a:rPr lang="en-US" altLang="zh-CN" dirty="0"/>
              <a:t>2021-11-19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398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0994-8260-45BE-8D2E-7E3182F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desigN</a:t>
            </a:r>
            <a:r>
              <a:rPr lang="en-US" altLang="zh-CN" dirty="0"/>
              <a:t> GOALS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DB7EB-B452-4640-AD28-DBA136B5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914" y="1741715"/>
            <a:ext cx="5560784" cy="51453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1" dirty="0"/>
              <a:t>UI Design</a:t>
            </a:r>
          </a:p>
          <a:p>
            <a:r>
              <a:rPr lang="en-US" altLang="zh-CN" dirty="0"/>
              <a:t>Ergonomics</a:t>
            </a:r>
          </a:p>
          <a:p>
            <a:r>
              <a:rPr lang="en-US" altLang="zh-CN" dirty="0"/>
              <a:t>Progressive discovery</a:t>
            </a:r>
          </a:p>
          <a:p>
            <a:r>
              <a:rPr lang="en-US" altLang="zh-CN" dirty="0"/>
              <a:t>Visual feedback</a:t>
            </a:r>
          </a:p>
          <a:p>
            <a:r>
              <a:rPr lang="en-US" altLang="zh-CN" dirty="0"/>
              <a:t>User Experience Design</a:t>
            </a:r>
          </a:p>
          <a:p>
            <a:pPr marL="0" indent="0">
              <a:buNone/>
            </a:pPr>
            <a:r>
              <a:rPr lang="en-US" altLang="zh-CN" b="1" dirty="0"/>
              <a:t>A step-by-step journey into music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Simple chords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Drum pad, melody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Strumming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Advanced chord shapes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Melody on top of a chord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Beat/bass line/melody/chords (loops)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918E-B3FE-4A26-95FB-E101A0755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62" t="23367" r="1"/>
          <a:stretch/>
        </p:blipFill>
        <p:spPr>
          <a:xfrm>
            <a:off x="184698" y="2299177"/>
            <a:ext cx="5911302" cy="36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8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A63E-7408-421F-8FC2-BB69215E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Toolchain: enclosure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FB6A3-4AE3-43A7-A22B-7DF15A1F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" y="2720722"/>
            <a:ext cx="4912402" cy="29718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E7CB4A8-CBE4-4935-9E8D-BB03BB2B055B}"/>
              </a:ext>
            </a:extLst>
          </p:cNvPr>
          <p:cNvSpPr/>
          <p:nvPr/>
        </p:nvSpPr>
        <p:spPr>
          <a:xfrm rot="16200000">
            <a:off x="5214938" y="3447484"/>
            <a:ext cx="1762125" cy="151560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674989D2-C0B0-418C-963A-4CD7088AC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5" t="11146" r="18347" b="15979"/>
          <a:stretch/>
        </p:blipFill>
        <p:spPr bwMode="auto">
          <a:xfrm>
            <a:off x="7431313" y="2266339"/>
            <a:ext cx="4259943" cy="38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1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A63E-7408-421F-8FC2-BB69215E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Toolchain: PCB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044C7-489F-4647-BAFD-8D03EE77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34" t="8634" r="5228" b="46674"/>
          <a:stretch/>
        </p:blipFill>
        <p:spPr>
          <a:xfrm>
            <a:off x="893088" y="1875646"/>
            <a:ext cx="4707613" cy="2284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0FEA-9F9F-4686-80DD-CB4867DC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949197"/>
            <a:ext cx="4108862" cy="2137632"/>
          </a:xfrm>
          <a:prstGeom prst="rect">
            <a:avLst/>
          </a:prstGeom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92101524-265B-4D1D-BB32-7F6495D9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34847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AB344E78-F40D-470C-85D8-5A1E47BB6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4" t="40917" r="24110" b="20681"/>
          <a:stretch/>
        </p:blipFill>
        <p:spPr bwMode="auto">
          <a:xfrm>
            <a:off x="6446816" y="4348470"/>
            <a:ext cx="4397829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38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B309-D221-46F8-AB31-4CF9EBEF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 </a:t>
            </a:r>
            <a:br>
              <a:rPr lang="en-US" altLang="zh-CN" dirty="0"/>
            </a:br>
            <a:r>
              <a:rPr lang="en-US" altLang="zh-CN" dirty="0"/>
              <a:t>development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6DFA2-2BE1-41C6-B251-E1B73AAF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4" y="953517"/>
            <a:ext cx="6058746" cy="5715798"/>
          </a:xfrm>
          <a:prstGeom prst="rect">
            <a:avLst/>
          </a:prstGeom>
        </p:spPr>
      </p:pic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0A7D0CC-689B-4A37-B691-5A808CC49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85" t="29709" r="18439" b="27355"/>
          <a:stretch/>
        </p:blipFill>
        <p:spPr>
          <a:xfrm rot="16200000">
            <a:off x="4525435" y="1455321"/>
            <a:ext cx="2602174" cy="3496129"/>
          </a:xfrm>
          <a:prstGeom prst="rect">
            <a:avLst/>
          </a:prstGeom>
        </p:spPr>
      </p:pic>
      <p:pic>
        <p:nvPicPr>
          <p:cNvPr id="7" name="Content Placeholder 6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1385B53C-3B16-465D-BF55-7D29E146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8586" t="15324" r="8707" b="29998"/>
          <a:stretch/>
        </p:blipFill>
        <p:spPr>
          <a:xfrm rot="16200000">
            <a:off x="8125107" y="1743132"/>
            <a:ext cx="2191657" cy="4136568"/>
          </a:xfrm>
        </p:spPr>
      </p:pic>
      <p:pic>
        <p:nvPicPr>
          <p:cNvPr id="5122" name="Picture 2" descr="Image result for github">
            <a:extLst>
              <a:ext uri="{FF2B5EF4-FFF2-40B4-BE49-F238E27FC236}">
                <a16:creationId xmlns:a16="http://schemas.microsoft.com/office/drawing/2014/main" id="{72970C85-4786-40BA-B4EB-D49EE0AC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896" y="4504473"/>
            <a:ext cx="1962150" cy="1771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89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4C2186A-D44A-4378-BFB1-40434BBB5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" t="13889" r="7778" b="24656"/>
          <a:stretch/>
        </p:blipFill>
        <p:spPr>
          <a:xfrm>
            <a:off x="7489372" y="3322341"/>
            <a:ext cx="3943225" cy="2108714"/>
          </a:xfrm>
          <a:prstGeom prst="rect">
            <a:avLst/>
          </a:prstGeom>
        </p:spPr>
      </p:pic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A1384CF-A013-49A2-A13A-6C757F1AA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312" t="18219" r="4064" b="29123"/>
          <a:stretch/>
        </p:blipFill>
        <p:spPr>
          <a:xfrm>
            <a:off x="0" y="3600563"/>
            <a:ext cx="2373086" cy="21190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25107-9932-44C6-8657-08767A7A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112610"/>
            <a:ext cx="8610600" cy="1293028"/>
          </a:xfrm>
        </p:spPr>
        <p:txBody>
          <a:bodyPr/>
          <a:lstStyle/>
          <a:p>
            <a:r>
              <a:rPr lang="en-US" altLang="zh-CN" dirty="0"/>
              <a:t>Prototypes</a:t>
            </a:r>
            <a:endParaRPr lang="zh-CN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16D009F-0F39-4740-ADD6-CB9B204D2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8079843"/>
              </p:ext>
            </p:extLst>
          </p:nvPr>
        </p:nvGraphicFramePr>
        <p:xfrm>
          <a:off x="-580570" y="5772528"/>
          <a:ext cx="12772570" cy="177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FB575B7-7E14-49E0-B0AA-2124C5EE0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185" t="14200" r="6931" b="8460"/>
          <a:stretch/>
        </p:blipFill>
        <p:spPr>
          <a:xfrm>
            <a:off x="1561239" y="952435"/>
            <a:ext cx="2185761" cy="2786743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3A60494-6736-4725-8679-C168CF68FC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84" t="6732" r="23386" b="8989"/>
          <a:stretch/>
        </p:blipFill>
        <p:spPr>
          <a:xfrm>
            <a:off x="2895600" y="3794334"/>
            <a:ext cx="2963183" cy="2017486"/>
          </a:xfrm>
          <a:prstGeom prst="rect">
            <a:avLst/>
          </a:prstGeom>
        </p:spPr>
      </p:pic>
      <p:pic>
        <p:nvPicPr>
          <p:cNvPr id="12" name="Picture 11" descr="A picture containing white&#10;&#10;Description automatically generated">
            <a:extLst>
              <a:ext uri="{FF2B5EF4-FFF2-40B4-BE49-F238E27FC236}">
                <a16:creationId xmlns:a16="http://schemas.microsoft.com/office/drawing/2014/main" id="{00447A88-7657-4956-8116-3C9D7E09CE7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452" t="9378" b="9378"/>
          <a:stretch/>
        </p:blipFill>
        <p:spPr>
          <a:xfrm>
            <a:off x="3934326" y="1972460"/>
            <a:ext cx="3555046" cy="177465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CA78FA-4AA3-4DCB-94AD-6831DF336E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16" t="13888" b="15254"/>
          <a:stretch/>
        </p:blipFill>
        <p:spPr>
          <a:xfrm>
            <a:off x="5920868" y="207764"/>
            <a:ext cx="3375531" cy="18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0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679A-F950-44F3-95F0-56518493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Skills and experiments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B71-E4BF-4A03-B4BF-D81A0A4CF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PCB design</a:t>
            </a:r>
          </a:p>
          <a:p>
            <a:r>
              <a:rPr lang="en-US" altLang="zh-CN" dirty="0"/>
              <a:t>3D design &amp; printing</a:t>
            </a:r>
          </a:p>
          <a:p>
            <a:r>
              <a:rPr lang="en-US" altLang="zh-CN" dirty="0"/>
              <a:t>Pressure sensitive keys</a:t>
            </a:r>
          </a:p>
          <a:p>
            <a:r>
              <a:rPr lang="en-US" altLang="zh-CN" dirty="0"/>
              <a:t>DIY silicone casting</a:t>
            </a:r>
          </a:p>
          <a:p>
            <a:r>
              <a:rPr lang="en-US" altLang="zh-CN" dirty="0"/>
              <a:t>DIY pad printing</a:t>
            </a:r>
          </a:p>
          <a:p>
            <a:r>
              <a:rPr lang="en-US" altLang="zh-CN" dirty="0"/>
              <a:t>SMT hand soldering</a:t>
            </a:r>
          </a:p>
          <a:p>
            <a:endParaRPr lang="en-US" altLang="zh-CN" dirty="0"/>
          </a:p>
        </p:txBody>
      </p:sp>
      <p:pic>
        <p:nvPicPr>
          <p:cNvPr id="5" name="Picture 4" descr="A picture containing text, table, indoor&#10;&#10;Description automatically generated">
            <a:extLst>
              <a:ext uri="{FF2B5EF4-FFF2-40B4-BE49-F238E27FC236}">
                <a16:creationId xmlns:a16="http://schemas.microsoft.com/office/drawing/2014/main" id="{338688B8-AE52-4788-A52C-E225D489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49"/>
          <a:stretch/>
        </p:blipFill>
        <p:spPr>
          <a:xfrm rot="5400000">
            <a:off x="8023677" y="2664610"/>
            <a:ext cx="4494543" cy="3055154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55FCA410-705F-4759-8046-4215702E9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0" r="13571"/>
          <a:stretch/>
        </p:blipFill>
        <p:spPr>
          <a:xfrm>
            <a:off x="685800" y="2767344"/>
            <a:ext cx="7875793" cy="36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7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38CAB-10CE-48DE-8ABF-1C56FEBAB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Questions?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07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B59C-C066-48E3-AEF8-CC4BDE98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97D6B-84D6-4AA9-B23B-D18B8AE07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many people play music?</a:t>
            </a:r>
          </a:p>
          <a:p>
            <a:r>
              <a:rPr lang="en-US" altLang="zh-CN" dirty="0"/>
              <a:t>How long does it take to learn your 1</a:t>
            </a:r>
            <a:r>
              <a:rPr lang="en-US" altLang="zh-CN" baseline="30000" dirty="0"/>
              <a:t>st</a:t>
            </a:r>
            <a:r>
              <a:rPr lang="en-US" altLang="zh-CN" dirty="0"/>
              <a:t> song on a guitar?</a:t>
            </a:r>
          </a:p>
          <a:p>
            <a:r>
              <a:rPr lang="en-US" altLang="zh-CN" dirty="0"/>
              <a:t>Teach a volunteer to play a chord on a guitar</a:t>
            </a:r>
          </a:p>
          <a:p>
            <a:pPr lvl="1"/>
            <a:r>
              <a:rPr lang="en-US" altLang="zh-CN" dirty="0"/>
              <a:t>It’s difficult, painful…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64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-204716"/>
            <a:ext cx="8610600" cy="2262117"/>
          </a:xfrm>
        </p:spPr>
        <p:txBody>
          <a:bodyPr/>
          <a:lstStyle/>
          <a:p>
            <a:r>
              <a:rPr lang="en-US" altLang="zh-CN" dirty="0"/>
              <a:t>Desirable </a:t>
            </a:r>
            <a:br>
              <a:rPr lang="en-US" altLang="zh-CN" dirty="0"/>
            </a:br>
            <a:r>
              <a:rPr lang="en-US" altLang="zh-CN" dirty="0"/>
              <a:t>attributes</a:t>
            </a:r>
            <a:br>
              <a:rPr lang="en-US" altLang="zh-CN" dirty="0"/>
            </a:br>
            <a:r>
              <a:rPr lang="zh-CN" altLang="en-US" dirty="0"/>
              <a:t>期望特性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0" y="-204716"/>
          <a:ext cx="11112501" cy="775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1">
            <a:extLst>
              <a:ext uri="{FF2B5EF4-FFF2-40B4-BE49-F238E27FC236}">
                <a16:creationId xmlns:a16="http://schemas.microsoft.com/office/drawing/2014/main" id="{7A4F1117-A56C-430A-AC6B-A85F13B80389}"/>
              </a:ext>
            </a:extLst>
          </p:cNvPr>
          <p:cNvSpPr txBox="1"/>
          <p:nvPr/>
        </p:nvSpPr>
        <p:spPr>
          <a:xfrm>
            <a:off x="5394029" y="926342"/>
            <a:ext cx="1110027" cy="335581"/>
          </a:xfrm>
          <a:prstGeom prst="rect">
            <a:avLst/>
          </a:prstGeom>
          <a:solidFill>
            <a:schemeClr val="bg1"/>
          </a:solidFill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便携性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27D8D73-6F62-4F2B-A5C0-0B56A46309DB}"/>
              </a:ext>
            </a:extLst>
          </p:cNvPr>
          <p:cNvSpPr txBox="1"/>
          <p:nvPr/>
        </p:nvSpPr>
        <p:spPr>
          <a:xfrm>
            <a:off x="5312386" y="6412624"/>
            <a:ext cx="1110027" cy="335581"/>
          </a:xfrm>
          <a:prstGeom prst="rect">
            <a:avLst/>
          </a:prstGeom>
          <a:solidFill>
            <a:schemeClr val="bg1"/>
          </a:solidFill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/>
              <a:t>音域</a:t>
            </a:r>
          </a:p>
        </p:txBody>
      </p:sp>
    </p:spTree>
    <p:extLst>
      <p:ext uri="{BB962C8B-B14F-4D97-AF65-F5344CB8AC3E}">
        <p14:creationId xmlns:p14="http://schemas.microsoft.com/office/powerpoint/2010/main" val="193216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-1" y="-204716"/>
          <a:ext cx="11112501" cy="775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850" y="340240"/>
            <a:ext cx="4274289" cy="1573619"/>
          </a:xfrm>
        </p:spPr>
        <p:txBody>
          <a:bodyPr/>
          <a:lstStyle/>
          <a:p>
            <a:r>
              <a:rPr lang="en-US" altLang="zh-CN" sz="2800" b="1" dirty="0"/>
              <a:t>Musical instruments </a:t>
            </a:r>
            <a:br>
              <a:rPr lang="en-US" altLang="zh-CN" sz="2800" b="1" dirty="0"/>
            </a:br>
            <a:r>
              <a:rPr lang="en-US" altLang="zh-CN" sz="2800" b="1" dirty="0"/>
              <a:t>Desirable  attributes</a:t>
            </a:r>
            <a:br>
              <a:rPr lang="en-US" altLang="zh-CN" sz="2800" b="1" dirty="0"/>
            </a:br>
            <a:r>
              <a:rPr lang="zh-CN" altLang="en-US" b="1" dirty="0"/>
              <a:t>乐器的期望特性</a:t>
            </a:r>
          </a:p>
        </p:txBody>
      </p:sp>
    </p:spTree>
    <p:extLst>
      <p:ext uri="{BB962C8B-B14F-4D97-AF65-F5344CB8AC3E}">
        <p14:creationId xmlns:p14="http://schemas.microsoft.com/office/powerpoint/2010/main" val="110325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761663"/>
              </p:ext>
            </p:extLst>
          </p:nvPr>
        </p:nvGraphicFramePr>
        <p:xfrm>
          <a:off x="-1" y="-204716"/>
          <a:ext cx="11112501" cy="775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850" y="340240"/>
            <a:ext cx="4274289" cy="1573619"/>
          </a:xfrm>
        </p:spPr>
        <p:txBody>
          <a:bodyPr/>
          <a:lstStyle/>
          <a:p>
            <a:r>
              <a:rPr lang="en-US" altLang="zh-CN" sz="2800" b="1" dirty="0"/>
              <a:t>Musical instruments </a:t>
            </a:r>
            <a:br>
              <a:rPr lang="en-US" altLang="zh-CN" sz="2800" b="1" dirty="0"/>
            </a:br>
            <a:r>
              <a:rPr lang="en-US" altLang="zh-CN" sz="2800" b="1" dirty="0"/>
              <a:t>Desirable  attributes</a:t>
            </a:r>
            <a:br>
              <a:rPr lang="en-US" altLang="zh-CN" sz="2800" b="1" dirty="0"/>
            </a:br>
            <a:r>
              <a:rPr lang="zh-CN" altLang="en-US" b="1" dirty="0"/>
              <a:t>乐器的期望特性</a:t>
            </a:r>
          </a:p>
        </p:txBody>
      </p:sp>
    </p:spTree>
    <p:extLst>
      <p:ext uri="{BB962C8B-B14F-4D97-AF65-F5344CB8AC3E}">
        <p14:creationId xmlns:p14="http://schemas.microsoft.com/office/powerpoint/2010/main" val="1295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D111-0AE1-42F5-A7EE-0C80F820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Ease of learning </a:t>
            </a:r>
            <a:br>
              <a:rPr lang="en-US" altLang="zh-CN" dirty="0"/>
            </a:br>
            <a:r>
              <a:rPr lang="en-US" altLang="zh-CN" dirty="0"/>
              <a:t>in the 21</a:t>
            </a:r>
            <a:r>
              <a:rPr lang="en-US" altLang="zh-CN" baseline="30000" dirty="0"/>
              <a:t>st</a:t>
            </a:r>
            <a:r>
              <a:rPr lang="en-US" altLang="zh-CN" dirty="0"/>
              <a:t> century</a:t>
            </a:r>
            <a:endParaRPr lang="zh-CN" alt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36CC176-1ED6-4CF0-A39E-1BE62A98A1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19" y="2283732"/>
            <a:ext cx="716191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376F6E0-4DD2-40E0-983D-2808FE036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4" y="2283732"/>
            <a:ext cx="2498725" cy="39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FD2ED-7DB4-4BD6-B908-3D707EBDCA25}"/>
              </a:ext>
            </a:extLst>
          </p:cNvPr>
          <p:cNvSpPr txBox="1"/>
          <p:nvPr/>
        </p:nvSpPr>
        <p:spPr>
          <a:xfrm>
            <a:off x="7931266" y="3794462"/>
            <a:ext cx="881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i="1" dirty="0">
                <a:solidFill>
                  <a:srgbClr val="FF0000"/>
                </a:solidFill>
                <a:latin typeface="Blackadder ITC" panose="04020505051007020D02" pitchFamily="82" charset="0"/>
              </a:rPr>
              <a:t>vs.</a:t>
            </a:r>
            <a:endParaRPr lang="zh-CN" altLang="en-US" sz="6000" b="1" i="1" dirty="0">
              <a:solidFill>
                <a:srgbClr val="FF0000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C1B46-ABDE-4B41-A86C-CA82F80872EB}"/>
              </a:ext>
            </a:extLst>
          </p:cNvPr>
          <p:cNvSpPr txBox="1"/>
          <p:nvPr/>
        </p:nvSpPr>
        <p:spPr>
          <a:xfrm>
            <a:off x="3322497" y="630804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Year 2000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76073-551E-43D5-935C-C5E8D687E750}"/>
              </a:ext>
            </a:extLst>
          </p:cNvPr>
          <p:cNvSpPr txBox="1"/>
          <p:nvPr/>
        </p:nvSpPr>
        <p:spPr>
          <a:xfrm>
            <a:off x="9847055" y="627577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Year 1850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54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DEC6-DC09-458F-AF3E-E9C46BFE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314449"/>
            <a:ext cx="6391275" cy="742951"/>
          </a:xfrm>
        </p:spPr>
        <p:txBody>
          <a:bodyPr/>
          <a:lstStyle/>
          <a:p>
            <a:pPr algn="ctr"/>
            <a:r>
              <a:rPr lang="en-US" altLang="zh-CN" dirty="0"/>
              <a:t>Demo!</a:t>
            </a:r>
            <a:endParaRPr lang="zh-CN" alt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19E53E5-71A4-4B46-9F3E-C785C4102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74" y="2193925"/>
            <a:ext cx="6033452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9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3626E003-62A1-4057-99AD-7429049B6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975" r="91275">
                        <a14:foregroundMark x1="90200" y1="27300" x2="91275" y2="43667"/>
                        <a14:foregroundMark x1="91275" y1="43667" x2="89500" y2="74567"/>
                        <a14:foregroundMark x1="24275" y1="10400" x2="18525" y2="10300"/>
                        <a14:foregroundMark x1="18525" y1="10300" x2="17625" y2="10867"/>
                        <a14:foregroundMark x1="10300" y1="32100" x2="5650" y2="47167"/>
                        <a14:foregroundMark x1="5650" y1="47167" x2="5975" y2="54933"/>
                        <a14:foregroundMark x1="5975" y1="54933" x2="10550" y2="60933"/>
                        <a14:foregroundMark x1="82050" y1="87433" x2="82050" y2="87433"/>
                        <a14:foregroundMark x1="79025" y1="86033" x2="79025" y2="86033"/>
                        <a14:foregroundMark x1="82175" y1="87433" x2="61350" y2="79533"/>
                        <a14:foregroundMark x1="83500" y1="87767" x2="84075" y2="87900"/>
                        <a14:foregroundMark x1="65250" y1="81433" x2="57500" y2="78333"/>
                        <a14:foregroundMark x1="58000" y1="78900" x2="49575" y2="75667"/>
                        <a14:foregroundMark x1="49250" y1="76333" x2="39425" y2="72333"/>
                        <a14:foregroundMark x1="39075" y1="72667" x2="30575" y2="69567"/>
                        <a14:foregroundMark x1="30425" y1="69667" x2="22175" y2="66233"/>
                        <a14:foregroundMark x1="21175" y1="66333" x2="14675" y2="63433"/>
                        <a14:foregroundMark x1="15500" y1="64333" x2="12825" y2="62333"/>
                        <a14:foregroundMark x1="54325" y1="17567" x2="58425" y2="18233"/>
                        <a14:foregroundMark x1="19425" y1="10000" x2="23675" y2="1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37428">
            <a:off x="3567143" y="3847724"/>
            <a:ext cx="5057715" cy="3793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208" y="897280"/>
            <a:ext cx="4547191" cy="3036767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Getting started</a:t>
            </a:r>
            <a:endParaRPr lang="zh-CN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9CF1D4-76C7-4F93-BCAA-CBDBB4C8F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635" y="0"/>
            <a:ext cx="3275365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8EAD29-4A99-47F7-86E4-A0E773E1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275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86F098-897A-4A07-BAC8-EE2407E023E6}"/>
              </a:ext>
            </a:extLst>
          </p:cNvPr>
          <p:cNvSpPr/>
          <p:nvPr/>
        </p:nvSpPr>
        <p:spPr>
          <a:xfrm>
            <a:off x="0" y="563526"/>
            <a:ext cx="3275365" cy="2008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891F3F-210C-429F-BFD5-0E5C5440B204}"/>
              </a:ext>
            </a:extLst>
          </p:cNvPr>
          <p:cNvSpPr/>
          <p:nvPr/>
        </p:nvSpPr>
        <p:spPr>
          <a:xfrm>
            <a:off x="8916634" y="561754"/>
            <a:ext cx="3275365" cy="2008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B4E54E-7225-49C3-B9F4-6E5AC4C974D1}"/>
              </a:ext>
            </a:extLst>
          </p:cNvPr>
          <p:cNvGrpSpPr/>
          <p:nvPr/>
        </p:nvGrpSpPr>
        <p:grpSpPr>
          <a:xfrm rot="228314">
            <a:off x="2401424" y="5281971"/>
            <a:ext cx="2477763" cy="456480"/>
            <a:chOff x="2360051" y="5164577"/>
            <a:chExt cx="219276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343B51-1D50-442F-B394-2864FDCE661A}"/>
                    </a:ext>
                  </a:extLst>
                </p14:cNvPr>
                <p14:cNvContentPartPr/>
                <p14:nvPr/>
              </p14:nvContentPartPr>
              <p14:xfrm>
                <a:off x="2360051" y="5164577"/>
                <a:ext cx="2066400" cy="38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343B51-1D50-442F-B394-2864FDCE66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2405" y="5155937"/>
                  <a:ext cx="2082011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AB11F7-9E48-4571-9217-C5BFF95DE5C2}"/>
                    </a:ext>
                  </a:extLst>
                </p14:cNvPr>
                <p14:cNvContentPartPr/>
                <p14:nvPr/>
              </p14:nvContentPartPr>
              <p14:xfrm>
                <a:off x="4388291" y="5411537"/>
                <a:ext cx="164520" cy="209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CAB11F7-9E48-4571-9217-C5BFF95DE5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80639" y="5402537"/>
                  <a:ext cx="180143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D72EF70-A169-4252-934D-85A53F6416FE}"/>
                  </a:ext>
                </a:extLst>
              </p14:cNvPr>
              <p14:cNvContentPartPr/>
              <p14:nvPr/>
            </p14:nvContentPartPr>
            <p14:xfrm>
              <a:off x="6852131" y="5262873"/>
              <a:ext cx="157320" cy="156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D72EF70-A169-4252-934D-85A53F6416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43491" y="5253873"/>
                <a:ext cx="1749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0EBC02E-D19A-4E6B-AC7F-0DA2838A0F5A}"/>
                  </a:ext>
                </a:extLst>
              </p14:cNvPr>
              <p14:cNvContentPartPr/>
              <p14:nvPr/>
            </p14:nvContentPartPr>
            <p14:xfrm>
              <a:off x="6900371" y="4699122"/>
              <a:ext cx="2402280" cy="638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0EBC02E-D19A-4E6B-AC7F-0DA2838A0F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91371" y="4690482"/>
                <a:ext cx="2419920" cy="655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D9C4738D-C3D7-4E1C-9E11-7ABFFE33A504}"/>
              </a:ext>
            </a:extLst>
          </p:cNvPr>
          <p:cNvSpPr txBox="1">
            <a:spLocks/>
          </p:cNvSpPr>
          <p:nvPr/>
        </p:nvSpPr>
        <p:spPr>
          <a:xfrm>
            <a:off x="12574236" y="1289166"/>
            <a:ext cx="4547191" cy="3036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Easily lookup guitar chords</a:t>
            </a:r>
            <a:br>
              <a:rPr lang="en-US" altLang="zh-CN"/>
            </a:br>
            <a:br>
              <a:rPr lang="en-US" altLang="zh-CN"/>
            </a:br>
            <a:r>
              <a:rPr lang="zh-CN" altLang="en-US"/>
              <a:t>直接搜寻歌曲的</a:t>
            </a:r>
            <a:br>
              <a:rPr lang="en-US" altLang="zh-CN"/>
            </a:br>
            <a:r>
              <a:rPr lang="zh-CN" altLang="en-US"/>
              <a:t>吉他和弦谱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27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3AB6-6F5F-4FB7-96CE-A23C23241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objectives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FFEB4-2F63-493C-858C-C9C5024E4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Ambition:</a:t>
            </a:r>
          </a:p>
          <a:p>
            <a:r>
              <a:rPr lang="en-US" altLang="zh-CN" dirty="0"/>
              <a:t>Develop the perfect product</a:t>
            </a:r>
          </a:p>
          <a:p>
            <a:r>
              <a:rPr lang="en-US" altLang="zh-CN" dirty="0"/>
              <a:t>Find someone to make and sell 1 000 000 of them</a:t>
            </a:r>
          </a:p>
          <a:p>
            <a:r>
              <a:rPr lang="en-US" altLang="zh-CN" dirty="0"/>
              <a:t>Low price (Design To  Cost, Design For Manufacturing)</a:t>
            </a:r>
          </a:p>
          <a:p>
            <a:r>
              <a:rPr lang="en-US" altLang="zh-CN" dirty="0"/>
              <a:t>Open Source</a:t>
            </a:r>
          </a:p>
          <a:p>
            <a:r>
              <a:rPr lang="en-US" altLang="zh-CN" dirty="0"/>
              <a:t>An instrument, not a toy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16016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</TotalTime>
  <Words>260</Words>
  <Application>Microsoft Office PowerPoint</Application>
  <PresentationFormat>Widescreen</PresentationFormat>
  <Paragraphs>65</Paragraphs>
  <Slides>16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等线</vt:lpstr>
      <vt:lpstr>Arial</vt:lpstr>
      <vt:lpstr>Blackadder ITC</vt:lpstr>
      <vt:lpstr>Century Gothic</vt:lpstr>
      <vt:lpstr>Vapor Trail</vt:lpstr>
      <vt:lpstr>  Designing a POCKET ORGAN 设计一款口袋乐器   </vt:lpstr>
      <vt:lpstr>PowerPoint Presentation</vt:lpstr>
      <vt:lpstr>Desirable  attributes 期望特性</vt:lpstr>
      <vt:lpstr>Musical instruments  Desirable  attributes 乐器的期望特性</vt:lpstr>
      <vt:lpstr>Musical instruments  Desirable  attributes 乐器的期望特性</vt:lpstr>
      <vt:lpstr>Ease of learning  in the 21st century</vt:lpstr>
      <vt:lpstr>Demo!</vt:lpstr>
      <vt:lpstr>Getting started</vt:lpstr>
      <vt:lpstr>Project objectives</vt:lpstr>
      <vt:lpstr>desigN GOALS</vt:lpstr>
      <vt:lpstr>Toolchain: enclosure</vt:lpstr>
      <vt:lpstr>Toolchain: PCB</vt:lpstr>
      <vt:lpstr>Software  development</vt:lpstr>
      <vt:lpstr>Prototypes</vt:lpstr>
      <vt:lpstr>Skills and experiments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Rao</dc:creator>
  <cp:lastModifiedBy>TEMPE Thomas</cp:lastModifiedBy>
  <cp:revision>33</cp:revision>
  <dcterms:created xsi:type="dcterms:W3CDTF">2020-10-18T10:24:04Z</dcterms:created>
  <dcterms:modified xsi:type="dcterms:W3CDTF">2021-11-19T06:44:10Z</dcterms:modified>
</cp:coreProperties>
</file>